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66" r:id="rId4"/>
    <p:sldId id="260" r:id="rId5"/>
    <p:sldId id="267" r:id="rId6"/>
    <p:sldId id="259" r:id="rId7"/>
    <p:sldId id="270" r:id="rId8"/>
    <p:sldId id="271" r:id="rId9"/>
    <p:sldId id="262" r:id="rId10"/>
    <p:sldId id="263" r:id="rId11"/>
    <p:sldId id="269" r:id="rId12"/>
    <p:sldId id="265"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a:t>Click to edit Master title style</a:t>
            </a:r>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7BB3C5C-E6E3-4D77-AA03-36CCDBA24206}"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9B759-E956-4A9B-968C-E21081470294}" type="slidenum">
              <a:rPr lang="en-US" smtClean="0"/>
              <a:t>‹#›</a:t>
            </a:fld>
            <a:endParaRPr lang="en-US"/>
          </a:p>
        </p:txBody>
      </p:sp>
    </p:spTree>
    <p:extLst>
      <p:ext uri="{BB962C8B-B14F-4D97-AF65-F5344CB8AC3E}">
        <p14:creationId xmlns:p14="http://schemas.microsoft.com/office/powerpoint/2010/main" val="15631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US"/>
              <a:t>Click to edit Master title style</a:t>
            </a:r>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BB3C5C-E6E3-4D77-AA03-36CCDBA24206}"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E9B759-E956-4A9B-968C-E21081470294}" type="slidenum">
              <a:rPr lang="en-US" smtClean="0"/>
              <a:t>‹#›</a:t>
            </a:fld>
            <a:endParaRPr lang="en-US"/>
          </a:p>
        </p:txBody>
      </p:sp>
    </p:spTree>
    <p:extLst>
      <p:ext uri="{BB962C8B-B14F-4D97-AF65-F5344CB8AC3E}">
        <p14:creationId xmlns:p14="http://schemas.microsoft.com/office/powerpoint/2010/main" val="4092506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US"/>
              <a:t>Click to edit Master title style</a:t>
            </a:r>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E7BB3C5C-E6E3-4D77-AA03-36CCDBA24206}"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9B759-E956-4A9B-968C-E21081470294}" type="slidenum">
              <a:rPr lang="en-US" smtClean="0"/>
              <a:t>‹#›</a:t>
            </a:fld>
            <a:endParaRPr lang="en-US"/>
          </a:p>
        </p:txBody>
      </p:sp>
    </p:spTree>
    <p:extLst>
      <p:ext uri="{BB962C8B-B14F-4D97-AF65-F5344CB8AC3E}">
        <p14:creationId xmlns:p14="http://schemas.microsoft.com/office/powerpoint/2010/main" val="3795749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a:t>Click to edit Master title style</a:t>
            </a:r>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E7BB3C5C-E6E3-4D77-AA03-36CCDBA24206}" type="datetimeFigureOut">
              <a:rPr lang="en-US" smtClean="0"/>
              <a:t>1/28/2025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E9B759-E956-4A9B-968C-E21081470294}" type="slidenum">
              <a:rPr lang="en-US" smtClean="0"/>
              <a:t>‹#›</a:t>
            </a:fld>
            <a:endParaRPr lang="en-US"/>
          </a:p>
        </p:txBody>
      </p:sp>
    </p:spTree>
    <p:extLst>
      <p:ext uri="{BB962C8B-B14F-4D97-AF65-F5344CB8AC3E}">
        <p14:creationId xmlns:p14="http://schemas.microsoft.com/office/powerpoint/2010/main" val="469424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BB3C5C-E6E3-4D77-AA03-36CCDBA24206}"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9B759-E956-4A9B-968C-E21081470294}" type="slidenum">
              <a:rPr lang="en-US" smtClean="0"/>
              <a:t>‹#›</a:t>
            </a:fld>
            <a:endParaRPr lang="en-US"/>
          </a:p>
        </p:txBody>
      </p:sp>
    </p:spTree>
    <p:extLst>
      <p:ext uri="{BB962C8B-B14F-4D97-AF65-F5344CB8AC3E}">
        <p14:creationId xmlns:p14="http://schemas.microsoft.com/office/powerpoint/2010/main" val="33873674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BB3C5C-E6E3-4D77-AA03-36CCDBA24206}"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9B759-E956-4A9B-968C-E21081470294}" type="slidenum">
              <a:rPr lang="en-US" smtClean="0"/>
              <a:t>‹#›</a:t>
            </a:fld>
            <a:endParaRPr lang="en-US"/>
          </a:p>
        </p:txBody>
      </p:sp>
    </p:spTree>
    <p:extLst>
      <p:ext uri="{BB962C8B-B14F-4D97-AF65-F5344CB8AC3E}">
        <p14:creationId xmlns:p14="http://schemas.microsoft.com/office/powerpoint/2010/main" val="8772573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a:t>Click to edit Master title style</a:t>
            </a:r>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BB3C5C-E6E3-4D77-AA03-36CCDBA24206}"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E9B759-E956-4A9B-968C-E21081470294}" type="slidenum">
              <a:rPr lang="en-US" smtClean="0"/>
              <a:t>‹#›</a:t>
            </a:fld>
            <a:endParaRPr lang="en-US"/>
          </a:p>
        </p:txBody>
      </p:sp>
    </p:spTree>
    <p:extLst>
      <p:ext uri="{BB962C8B-B14F-4D97-AF65-F5344CB8AC3E}">
        <p14:creationId xmlns:p14="http://schemas.microsoft.com/office/powerpoint/2010/main" val="2108595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09997" y="2222287"/>
            <a:ext cx="7524003" cy="36365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BB3C5C-E6E3-4D77-AA03-36CCDBA24206}"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9B759-E956-4A9B-968C-E21081470294}" type="slidenum">
              <a:rPr lang="en-US" smtClean="0"/>
              <a:t>‹#›</a:t>
            </a:fld>
            <a:endParaRPr lang="en-US"/>
          </a:p>
        </p:txBody>
      </p:sp>
    </p:spTree>
    <p:extLst>
      <p:ext uri="{BB962C8B-B14F-4D97-AF65-F5344CB8AC3E}">
        <p14:creationId xmlns:p14="http://schemas.microsoft.com/office/powerpoint/2010/main" val="1500274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US"/>
              <a:t>Click to edit Master title style</a:t>
            </a:r>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BB3C5C-E6E3-4D77-AA03-36CCDBA24206}" type="datetimeFigureOut">
              <a:rPr lang="en-US" smtClean="0"/>
              <a:t>1/28/2025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E9B759-E956-4A9B-968C-E21081470294}" type="slidenum">
              <a:rPr lang="en-US" smtClean="0"/>
              <a:t>‹#›</a:t>
            </a:fld>
            <a:endParaRPr lang="en-US"/>
          </a:p>
        </p:txBody>
      </p:sp>
    </p:spTree>
    <p:extLst>
      <p:ext uri="{BB962C8B-B14F-4D97-AF65-F5344CB8AC3E}">
        <p14:creationId xmlns:p14="http://schemas.microsoft.com/office/powerpoint/2010/main" val="1592207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7BB3C5C-E6E3-4D77-AA03-36CCDBA24206}"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E9B759-E956-4A9B-968C-E21081470294}" type="slidenum">
              <a:rPr lang="en-US" smtClean="0"/>
              <a:t>‹#›</a:t>
            </a:fld>
            <a:endParaRPr lang="en-US"/>
          </a:p>
        </p:txBody>
      </p:sp>
    </p:spTree>
    <p:extLst>
      <p:ext uri="{BB962C8B-B14F-4D97-AF65-F5344CB8AC3E}">
        <p14:creationId xmlns:p14="http://schemas.microsoft.com/office/powerpoint/2010/main" val="2178783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7BB3C5C-E6E3-4D77-AA03-36CCDBA24206}" type="datetimeFigureOut">
              <a:rPr lang="en-US" smtClean="0"/>
              <a:t>1/28/2025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E9B759-E956-4A9B-968C-E21081470294}" type="slidenum">
              <a:rPr lang="en-US" smtClean="0"/>
              <a:t>‹#›</a:t>
            </a:fld>
            <a:endParaRPr lang="en-US"/>
          </a:p>
        </p:txBody>
      </p:sp>
    </p:spTree>
    <p:extLst>
      <p:ext uri="{BB962C8B-B14F-4D97-AF65-F5344CB8AC3E}">
        <p14:creationId xmlns:p14="http://schemas.microsoft.com/office/powerpoint/2010/main" val="200366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BB3C5C-E6E3-4D77-AA03-36CCDBA24206}" type="datetimeFigureOut">
              <a:rPr lang="en-US" smtClean="0"/>
              <a:t>1/28/2025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E9B759-E956-4A9B-968C-E21081470294}" type="slidenum">
              <a:rPr lang="en-US" smtClean="0"/>
              <a:t>‹#›</a:t>
            </a:fld>
            <a:endParaRPr lang="en-US"/>
          </a:p>
        </p:txBody>
      </p:sp>
    </p:spTree>
    <p:extLst>
      <p:ext uri="{BB962C8B-B14F-4D97-AF65-F5344CB8AC3E}">
        <p14:creationId xmlns:p14="http://schemas.microsoft.com/office/powerpoint/2010/main" val="4070992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BB3C5C-E6E3-4D77-AA03-36CCDBA24206}" type="datetimeFigureOut">
              <a:rPr lang="en-US" smtClean="0"/>
              <a:t>1/28/2025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E9B759-E956-4A9B-968C-E21081470294}" type="slidenum">
              <a:rPr lang="en-US" smtClean="0"/>
              <a:t>‹#›</a:t>
            </a:fld>
            <a:endParaRPr lang="en-US"/>
          </a:p>
        </p:txBody>
      </p:sp>
    </p:spTree>
    <p:extLst>
      <p:ext uri="{BB962C8B-B14F-4D97-AF65-F5344CB8AC3E}">
        <p14:creationId xmlns:p14="http://schemas.microsoft.com/office/powerpoint/2010/main" val="1870817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641724" y="446087"/>
            <a:ext cx="4689475"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BB3C5C-E6E3-4D77-AA03-36CCDBA24206}" type="datetimeFigureOut">
              <a:rPr lang="en-US" smtClean="0"/>
              <a:t>1/28/2025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E9B759-E956-4A9B-968C-E21081470294}" type="slidenum">
              <a:rPr lang="en-US" smtClean="0"/>
              <a:t>‹#›</a:t>
            </a:fld>
            <a:endParaRPr lang="en-US"/>
          </a:p>
        </p:txBody>
      </p:sp>
    </p:spTree>
    <p:extLst>
      <p:ext uri="{BB962C8B-B14F-4D97-AF65-F5344CB8AC3E}">
        <p14:creationId xmlns:p14="http://schemas.microsoft.com/office/powerpoint/2010/main" val="1005839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US"/>
              <a:t>Click to edit Master title style</a:t>
            </a:r>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2914357" y="6041361"/>
            <a:ext cx="732659" cy="365125"/>
          </a:xfrm>
        </p:spPr>
        <p:txBody>
          <a:bodyPr/>
          <a:lstStyle/>
          <a:p>
            <a:fld id="{E7BB3C5C-E6E3-4D77-AA03-36CCDBA24206}" type="datetimeFigureOut">
              <a:rPr lang="en-US" smtClean="0"/>
              <a:t>1/28/2025</a:t>
            </a:fld>
            <a:endParaRPr lang="en-US"/>
          </a:p>
        </p:txBody>
      </p:sp>
      <p:sp>
        <p:nvSpPr>
          <p:cNvPr id="6" name="Footer Placeholder 5"/>
          <p:cNvSpPr>
            <a:spLocks noGrp="1"/>
          </p:cNvSpPr>
          <p:nvPr>
            <p:ph type="ftr" sz="quarter" idx="11"/>
          </p:nvPr>
        </p:nvSpPr>
        <p:spPr>
          <a:xfrm>
            <a:off x="442797" y="6041361"/>
            <a:ext cx="2471560" cy="365125"/>
          </a:xfrm>
        </p:spPr>
        <p:txBody>
          <a:bodyPr/>
          <a:lstStyle/>
          <a:p>
            <a:endParaRPr lang="en-US"/>
          </a:p>
        </p:txBody>
      </p:sp>
      <p:sp>
        <p:nvSpPr>
          <p:cNvPr id="7" name="Slide Number Placeholder 6"/>
          <p:cNvSpPr>
            <a:spLocks noGrp="1"/>
          </p:cNvSpPr>
          <p:nvPr>
            <p:ph type="sldNum" sz="quarter" idx="12"/>
          </p:nvPr>
        </p:nvSpPr>
        <p:spPr>
          <a:xfrm>
            <a:off x="3647017" y="5915887"/>
            <a:ext cx="796616" cy="490599"/>
          </a:xfrm>
        </p:spPr>
        <p:txBody>
          <a:bodyPr/>
          <a:lstStyle/>
          <a:p>
            <a:fld id="{D3E9B759-E956-4A9B-968C-E21081470294}" type="slidenum">
              <a:rPr lang="en-US" smtClean="0"/>
              <a:t>‹#›</a:t>
            </a:fld>
            <a:endParaRPr lang="en-US"/>
          </a:p>
        </p:txBody>
      </p:sp>
    </p:spTree>
    <p:extLst>
      <p:ext uri="{BB962C8B-B14F-4D97-AF65-F5344CB8AC3E}">
        <p14:creationId xmlns:p14="http://schemas.microsoft.com/office/powerpoint/2010/main" val="1762280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E7BB3C5C-E6E3-4D77-AA03-36CCDBA24206}" type="datetimeFigureOut">
              <a:rPr lang="en-US" smtClean="0"/>
              <a:t>1/28/2025</a:t>
            </a:fld>
            <a:endParaRPr lang="en-US"/>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D3E9B759-E956-4A9B-968C-E21081470294}" type="slidenum">
              <a:rPr lang="en-US" smtClean="0"/>
              <a:t>‹#›</a:t>
            </a:fld>
            <a:endParaRPr lang="en-US"/>
          </a:p>
        </p:txBody>
      </p:sp>
    </p:spTree>
    <p:extLst>
      <p:ext uri="{BB962C8B-B14F-4D97-AF65-F5344CB8AC3E}">
        <p14:creationId xmlns:p14="http://schemas.microsoft.com/office/powerpoint/2010/main" val="128960557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zwestern.edu/student-success-center/tutor-appointment-for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foundation.azwestern.edu/scholarships" TargetMode="Externa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45" name="Freeform 9">
            <a:extLst>
              <a:ext uri="{FF2B5EF4-FFF2-40B4-BE49-F238E27FC236}">
                <a16:creationId xmlns:a16="http://schemas.microsoft.com/office/drawing/2014/main" id="{7AF0B711-0578-47A6-AB9A-AF422D2535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525094"/>
            <a:ext cx="9144000" cy="2332906"/>
          </a:xfrm>
          <a:custGeom>
            <a:avLst/>
            <a:gdLst>
              <a:gd name="connsiteX0" fmla="*/ 0 w 12192000"/>
              <a:gd name="connsiteY0" fmla="*/ 0 h 2332906"/>
              <a:gd name="connsiteX1" fmla="*/ 1996017 w 12192000"/>
              <a:gd name="connsiteY1" fmla="*/ 0 h 2332906"/>
              <a:gd name="connsiteX2" fmla="*/ 2377017 w 12192000"/>
              <a:gd name="connsiteY2" fmla="*/ 263783 h 2332906"/>
              <a:gd name="connsiteX3" fmla="*/ 2385484 w 12192000"/>
              <a:gd name="connsiteY3" fmla="*/ 266713 h 2332906"/>
              <a:gd name="connsiteX4" fmla="*/ 2398184 w 12192000"/>
              <a:gd name="connsiteY4" fmla="*/ 271110 h 2332906"/>
              <a:gd name="connsiteX5" fmla="*/ 2410883 w 12192000"/>
              <a:gd name="connsiteY5" fmla="*/ 275506 h 2332906"/>
              <a:gd name="connsiteX6" fmla="*/ 2421467 w 12192000"/>
              <a:gd name="connsiteY6" fmla="*/ 275506 h 2332906"/>
              <a:gd name="connsiteX7" fmla="*/ 2434167 w 12192000"/>
              <a:gd name="connsiteY7" fmla="*/ 275506 h 2332906"/>
              <a:gd name="connsiteX8" fmla="*/ 2444750 w 12192000"/>
              <a:gd name="connsiteY8" fmla="*/ 271110 h 2332906"/>
              <a:gd name="connsiteX9" fmla="*/ 2457450 w 12192000"/>
              <a:gd name="connsiteY9" fmla="*/ 266713 h 2332906"/>
              <a:gd name="connsiteX10" fmla="*/ 2465917 w 12192000"/>
              <a:gd name="connsiteY10" fmla="*/ 263783 h 2332906"/>
              <a:gd name="connsiteX11" fmla="*/ 2846917 w 12192000"/>
              <a:gd name="connsiteY11" fmla="*/ 0 h 2332906"/>
              <a:gd name="connsiteX12" fmla="*/ 12192000 w 12192000"/>
              <a:gd name="connsiteY12" fmla="*/ 0 h 2332906"/>
              <a:gd name="connsiteX13" fmla="*/ 12192000 w 12192000"/>
              <a:gd name="connsiteY13" fmla="*/ 2332906 h 2332906"/>
              <a:gd name="connsiteX14" fmla="*/ 0 w 12192000"/>
              <a:gd name="connsiteY14" fmla="*/ 2332906 h 2332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92000" h="2332906">
                <a:moveTo>
                  <a:pt x="0" y="0"/>
                </a:moveTo>
                <a:lnTo>
                  <a:pt x="1996017" y="0"/>
                </a:lnTo>
                <a:lnTo>
                  <a:pt x="2377017" y="263783"/>
                </a:lnTo>
                <a:lnTo>
                  <a:pt x="2385484" y="266713"/>
                </a:lnTo>
                <a:lnTo>
                  <a:pt x="2398184" y="271110"/>
                </a:lnTo>
                <a:lnTo>
                  <a:pt x="2410883" y="275506"/>
                </a:lnTo>
                <a:lnTo>
                  <a:pt x="2421467" y="275506"/>
                </a:lnTo>
                <a:lnTo>
                  <a:pt x="2434167" y="275506"/>
                </a:lnTo>
                <a:lnTo>
                  <a:pt x="2444750" y="271110"/>
                </a:lnTo>
                <a:lnTo>
                  <a:pt x="2457450" y="266713"/>
                </a:lnTo>
                <a:lnTo>
                  <a:pt x="2465917" y="263783"/>
                </a:lnTo>
                <a:lnTo>
                  <a:pt x="2846917" y="0"/>
                </a:lnTo>
                <a:lnTo>
                  <a:pt x="12192000" y="0"/>
                </a:lnTo>
                <a:lnTo>
                  <a:pt x="12192000" y="2332906"/>
                </a:lnTo>
                <a:lnTo>
                  <a:pt x="0" y="2332906"/>
                </a:lnTo>
                <a:close/>
              </a:path>
            </a:pathLst>
          </a:custGeom>
          <a:solidFill>
            <a:srgbClr val="21212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07500" y="4817533"/>
            <a:ext cx="7929000" cy="1042039"/>
          </a:xfrm>
        </p:spPr>
        <p:txBody>
          <a:bodyPr>
            <a:normAutofit/>
          </a:bodyPr>
          <a:lstStyle/>
          <a:p>
            <a:pPr>
              <a:lnSpc>
                <a:spcPct val="90000"/>
              </a:lnSpc>
            </a:pPr>
            <a:r>
              <a:rPr lang="en-US" sz="3200">
                <a:solidFill>
                  <a:srgbClr val="FFFFFF"/>
                </a:solidFill>
              </a:rPr>
              <a:t>Winning Hearts, Minds, &amp; Scholarships:</a:t>
            </a:r>
            <a:br>
              <a:rPr lang="en-US" sz="3200">
                <a:solidFill>
                  <a:srgbClr val="FFFFFF"/>
                </a:solidFill>
              </a:rPr>
            </a:br>
            <a:r>
              <a:rPr lang="en-US" sz="3200">
                <a:solidFill>
                  <a:srgbClr val="FFFFFF"/>
                </a:solidFill>
              </a:rPr>
              <a:t>Telling your story</a:t>
            </a:r>
          </a:p>
        </p:txBody>
      </p:sp>
      <p:sp>
        <p:nvSpPr>
          <p:cNvPr id="3" name="Subtitle 2"/>
          <p:cNvSpPr>
            <a:spLocks noGrp="1"/>
          </p:cNvSpPr>
          <p:nvPr>
            <p:ph type="subTitle" idx="1"/>
          </p:nvPr>
        </p:nvSpPr>
        <p:spPr>
          <a:xfrm>
            <a:off x="685800" y="5943600"/>
            <a:ext cx="2057400" cy="838200"/>
          </a:xfrm>
        </p:spPr>
        <p:txBody>
          <a:bodyPr>
            <a:normAutofit fontScale="70000" lnSpcReduction="20000"/>
          </a:bodyPr>
          <a:lstStyle/>
          <a:p>
            <a:pPr>
              <a:lnSpc>
                <a:spcPct val="90000"/>
              </a:lnSpc>
            </a:pPr>
            <a:endParaRPr lang="en-US" sz="500">
              <a:solidFill>
                <a:srgbClr val="FFFFFF"/>
              </a:solidFill>
            </a:endParaRPr>
          </a:p>
          <a:p>
            <a:pPr>
              <a:lnSpc>
                <a:spcPct val="90000"/>
              </a:lnSpc>
            </a:pPr>
            <a:r>
              <a:rPr lang="en-US" sz="1900" dirty="0">
                <a:solidFill>
                  <a:srgbClr val="FFFFFF"/>
                </a:solidFill>
              </a:rPr>
              <a:t>Dr. Ellen </a:t>
            </a:r>
            <a:r>
              <a:rPr lang="en-US" sz="1900" dirty="0" err="1">
                <a:solidFill>
                  <a:srgbClr val="FFFFFF"/>
                </a:solidFill>
              </a:rPr>
              <a:t>Sayenga</a:t>
            </a:r>
            <a:r>
              <a:rPr lang="en-US" sz="1900" dirty="0">
                <a:solidFill>
                  <a:srgbClr val="FFFFFF"/>
                </a:solidFill>
              </a:rPr>
              <a:t> Riek</a:t>
            </a:r>
          </a:p>
          <a:p>
            <a:pPr>
              <a:lnSpc>
                <a:spcPct val="90000"/>
              </a:lnSpc>
            </a:pPr>
            <a:r>
              <a:rPr lang="en-US" sz="1900" dirty="0">
                <a:solidFill>
                  <a:srgbClr val="FFFFFF"/>
                </a:solidFill>
              </a:rPr>
              <a:t>Fall 2024</a:t>
            </a:r>
          </a:p>
          <a:p>
            <a:pPr>
              <a:lnSpc>
                <a:spcPct val="90000"/>
              </a:lnSpc>
            </a:pPr>
            <a:endParaRPr lang="en-US" sz="500">
              <a:solidFill>
                <a:srgbClr val="FFFFFF"/>
              </a:solidFill>
            </a:endParaRPr>
          </a:p>
        </p:txBody>
      </p:sp>
      <p:pic>
        <p:nvPicPr>
          <p:cNvPr id="1026" name="Picture 2" descr="Logo">
            <a:extLst>
              <a:ext uri="{FF2B5EF4-FFF2-40B4-BE49-F238E27FC236}">
                <a16:creationId xmlns:a16="http://schemas.microsoft.com/office/drawing/2014/main" id="{001BEB54-FF05-5254-CF10-02D6DFF6B22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76592" y="998428"/>
            <a:ext cx="8187348" cy="2886039"/>
          </a:xfrm>
          <a:prstGeom prst="roundRect">
            <a:avLst>
              <a:gd name="adj" fmla="val 3876"/>
            </a:avLst>
          </a:prstGeom>
          <a:noFill/>
          <a:ln>
            <a:solidFill>
              <a:schemeClr val="accent1"/>
            </a:solidFill>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242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Review &amp; Revise</a:t>
            </a:r>
          </a:p>
        </p:txBody>
      </p:sp>
      <p:sp>
        <p:nvSpPr>
          <p:cNvPr id="2" name="Content Placeholder 1"/>
          <p:cNvSpPr>
            <a:spLocks noGrp="1"/>
          </p:cNvSpPr>
          <p:nvPr>
            <p:ph idx="1"/>
          </p:nvPr>
        </p:nvSpPr>
        <p:spPr>
          <a:xfrm>
            <a:off x="699247" y="2248347"/>
            <a:ext cx="7745505" cy="4076253"/>
          </a:xfrm>
        </p:spPr>
        <p:txBody>
          <a:bodyPr>
            <a:normAutofit/>
          </a:bodyPr>
          <a:lstStyle/>
          <a:p>
            <a:r>
              <a:rPr lang="en-US"/>
              <a:t>Once you have a rough draft put together from your responses and the essay, you are ready to revise. Having another set of eyes to review your scholarship essay is critical.  The Writing Center tutors are dedicated to supporting the development of your successful scholarship essay! </a:t>
            </a:r>
          </a:p>
          <a:p>
            <a:pPr marL="0" indent="0">
              <a:buNone/>
            </a:pPr>
            <a:endParaRPr lang="en-US"/>
          </a:p>
          <a:p>
            <a:pPr lvl="1">
              <a:buFont typeface="Wingdings" pitchFamily="2" charset="2"/>
              <a:buChar char="v"/>
            </a:pPr>
            <a:r>
              <a:rPr lang="en-US"/>
              <a:t>Online writing support is available through the </a:t>
            </a:r>
            <a:r>
              <a:rPr lang="en-US">
                <a:hlinkClick r:id="rId2"/>
              </a:rPr>
              <a:t>AWC Writing Center website</a:t>
            </a:r>
            <a:r>
              <a:rPr lang="en-US"/>
              <a:t>.</a:t>
            </a:r>
          </a:p>
          <a:p>
            <a:endParaRPr lang="en-US"/>
          </a:p>
        </p:txBody>
      </p:sp>
    </p:spTree>
    <p:extLst>
      <p:ext uri="{BB962C8B-B14F-4D97-AF65-F5344CB8AC3E}">
        <p14:creationId xmlns:p14="http://schemas.microsoft.com/office/powerpoint/2010/main" val="1121405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079" name="Freeform 6">
            <a:extLst>
              <a:ext uri="{FF2B5EF4-FFF2-40B4-BE49-F238E27FC236}">
                <a16:creationId xmlns:a16="http://schemas.microsoft.com/office/drawing/2014/main" id="{E446B7E6-8568-417F-959E-DB3D1E70F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useBgFill="1">
        <p:nvSpPr>
          <p:cNvPr id="3081" name="Rectangle 3080">
            <a:extLst>
              <a:ext uri="{FF2B5EF4-FFF2-40B4-BE49-F238E27FC236}">
                <a16:creationId xmlns:a16="http://schemas.microsoft.com/office/drawing/2014/main" id="{54047A07-72EC-41BC-A55F-C264F639FB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National High Five Day: What does it mean to dream about a high five?">
            <a:extLst>
              <a:ext uri="{FF2B5EF4-FFF2-40B4-BE49-F238E27FC236}">
                <a16:creationId xmlns:a16="http://schemas.microsoft.com/office/drawing/2014/main" id="{86BCEF89-2F11-69EB-0909-9F5F6E86624C}"/>
              </a:ext>
            </a:extLst>
          </p:cNvPr>
          <p:cNvPicPr>
            <a:picLocks noChangeAspect="1" noChangeArrowheads="1"/>
          </p:cNvPicPr>
          <p:nvPr/>
        </p:nvPicPr>
        <p:blipFill rotWithShape="1">
          <a:blip r:embed="rId2">
            <a:alphaModFix amt="40000"/>
            <a:extLst>
              <a:ext uri="{28A0092B-C50C-407E-A947-70E740481C1C}">
                <a14:useLocalDpi xmlns:a14="http://schemas.microsoft.com/office/drawing/2010/main" val="0"/>
              </a:ext>
            </a:extLst>
          </a:blip>
          <a:srcRect l="7796" r="3537"/>
          <a:stretch/>
        </p:blipFill>
        <p:spPr bwMode="auto">
          <a:xfrm>
            <a:off x="20" y="10"/>
            <a:ext cx="9143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607500" y="1449147"/>
            <a:ext cx="7929000" cy="3732453"/>
          </a:xfrm>
        </p:spPr>
        <p:txBody>
          <a:bodyPr vert="horz" lIns="91440" tIns="45720" rIns="91440" bIns="45720" rtlCol="0" anchor="b">
            <a:normAutofit/>
          </a:bodyPr>
          <a:lstStyle/>
          <a:p>
            <a:r>
              <a:rPr lang="en-US" sz="5400">
                <a:cs typeface="+mj-cs"/>
              </a:rPr>
              <a:t>Submit with Confidence!</a:t>
            </a:r>
          </a:p>
        </p:txBody>
      </p:sp>
    </p:spTree>
    <p:extLst>
      <p:ext uri="{BB962C8B-B14F-4D97-AF65-F5344CB8AC3E}">
        <p14:creationId xmlns:p14="http://schemas.microsoft.com/office/powerpoint/2010/main" val="2804296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Questions?</a:t>
            </a:r>
          </a:p>
        </p:txBody>
      </p:sp>
      <p:sp>
        <p:nvSpPr>
          <p:cNvPr id="3" name="TextBox 2">
            <a:extLst>
              <a:ext uri="{FF2B5EF4-FFF2-40B4-BE49-F238E27FC236}">
                <a16:creationId xmlns:a16="http://schemas.microsoft.com/office/drawing/2014/main" id="{F8EFF823-EFC8-45F6-AFAE-5EBF190E5628}"/>
              </a:ext>
            </a:extLst>
          </p:cNvPr>
          <p:cNvSpPr txBox="1"/>
          <p:nvPr/>
        </p:nvSpPr>
        <p:spPr>
          <a:xfrm>
            <a:off x="3276600" y="5486400"/>
            <a:ext cx="3264035" cy="646331"/>
          </a:xfrm>
          <a:prstGeom prst="rect">
            <a:avLst/>
          </a:prstGeom>
          <a:noFill/>
        </p:spPr>
        <p:txBody>
          <a:bodyPr wrap="none" rtlCol="0">
            <a:spAutoFit/>
          </a:bodyPr>
          <a:lstStyle/>
          <a:p>
            <a:r>
              <a:rPr lang="en-US" dirty="0"/>
              <a:t>              Contact me!</a:t>
            </a:r>
          </a:p>
          <a:p>
            <a:r>
              <a:rPr lang="en-US" dirty="0"/>
              <a:t>foundation@azwestern.edu</a:t>
            </a:r>
          </a:p>
        </p:txBody>
      </p:sp>
    </p:spTree>
    <p:extLst>
      <p:ext uri="{BB962C8B-B14F-4D97-AF65-F5344CB8AC3E}">
        <p14:creationId xmlns:p14="http://schemas.microsoft.com/office/powerpoint/2010/main" val="2287514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Before you Write</a:t>
            </a:r>
          </a:p>
        </p:txBody>
      </p:sp>
      <p:sp>
        <p:nvSpPr>
          <p:cNvPr id="6" name="Content Placeholder 5"/>
          <p:cNvSpPr>
            <a:spLocks noGrp="1"/>
          </p:cNvSpPr>
          <p:nvPr>
            <p:ph idx="1"/>
          </p:nvPr>
        </p:nvSpPr>
        <p:spPr/>
        <p:txBody>
          <a:bodyPr/>
          <a:lstStyle/>
          <a:p>
            <a:r>
              <a:rPr lang="en-US"/>
              <a:t>Know Your Audience</a:t>
            </a:r>
          </a:p>
          <a:p>
            <a:pPr marL="0" indent="0">
              <a:buNone/>
            </a:pPr>
            <a:endParaRPr lang="en-US"/>
          </a:p>
          <a:p>
            <a:r>
              <a:rPr lang="en-US"/>
              <a:t>Understand Directions</a:t>
            </a:r>
          </a:p>
          <a:p>
            <a:pPr marL="0" indent="0">
              <a:buNone/>
            </a:pPr>
            <a:endParaRPr lang="en-US"/>
          </a:p>
          <a:p>
            <a:r>
              <a:rPr lang="en-US"/>
              <a:t>Do Some Research</a:t>
            </a:r>
          </a:p>
          <a:p>
            <a:pPr marL="0" indent="0">
              <a:buNone/>
            </a:pPr>
            <a:endParaRPr lang="en-US"/>
          </a:p>
          <a:p>
            <a:r>
              <a:rPr lang="en-US"/>
              <a:t>Take Notes</a:t>
            </a:r>
          </a:p>
          <a:p>
            <a:endParaRPr lang="en-US"/>
          </a:p>
        </p:txBody>
      </p:sp>
    </p:spTree>
    <p:extLst>
      <p:ext uri="{BB962C8B-B14F-4D97-AF65-F5344CB8AC3E}">
        <p14:creationId xmlns:p14="http://schemas.microsoft.com/office/powerpoint/2010/main" val="1351807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31" name="Freeform 6">
            <a:extLst>
              <a:ext uri="{FF2B5EF4-FFF2-40B4-BE49-F238E27FC236}">
                <a16:creationId xmlns:a16="http://schemas.microsoft.com/office/drawing/2014/main" id="{E7597382-59B5-427B-9E49-55383F0A5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9144000" cy="6229804"/>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33" name="Rounded Rectangle 16">
            <a:extLst>
              <a:ext uri="{FF2B5EF4-FFF2-40B4-BE49-F238E27FC236}">
                <a16:creationId xmlns:a16="http://schemas.microsoft.com/office/drawing/2014/main" id="{26471DC7-FA6E-40EF-A167-93BB0BCE16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2601" y="643466"/>
            <a:ext cx="8178799" cy="4592561"/>
          </a:xfrm>
          <a:prstGeom prst="roundRect">
            <a:avLst>
              <a:gd name="adj" fmla="val 3513"/>
            </a:avLst>
          </a:prstGeom>
          <a:solidFill>
            <a:schemeClr val="tx1"/>
          </a:solidFill>
          <a:ln>
            <a:solidFill>
              <a:schemeClr val="accent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82600" y="2332143"/>
            <a:ext cx="3257544" cy="1495922"/>
          </a:xfrm>
          <a:prstGeom prst="rect">
            <a:avLst/>
          </a:prstGeom>
          <a:noFill/>
        </p:spPr>
        <p:txBody>
          <a:bodyPr wrap="square" rtlCol="0">
            <a:spAutoFit/>
          </a:bodyPr>
          <a:lstStyle/>
          <a:p>
            <a:pPr defTabSz="521208">
              <a:spcAft>
                <a:spcPts val="600"/>
              </a:spcAft>
            </a:pPr>
            <a:r>
              <a:rPr lang="en-US" sz="1824" b="1" kern="1200" dirty="0">
                <a:solidFill>
                  <a:srgbClr val="555555"/>
                </a:solidFill>
                <a:latin typeface="+mn-lt"/>
                <a:ea typeface="+mn-ea"/>
                <a:cs typeface="+mn-cs"/>
              </a:rPr>
              <a:t>Click the link to be directed to the AWC Foundation scholarship website or go to: foundation@azwestern.edu</a:t>
            </a:r>
            <a:endParaRPr lang="en-US" sz="1600" b="1" dirty="0"/>
          </a:p>
        </p:txBody>
      </p:sp>
      <p:pic>
        <p:nvPicPr>
          <p:cNvPr id="2054" name="Picture 6">
            <a:hlinkClick r:id="rId2"/>
            <a:extLst>
              <a:ext uri="{FF2B5EF4-FFF2-40B4-BE49-F238E27FC236}">
                <a16:creationId xmlns:a16="http://schemas.microsoft.com/office/drawing/2014/main" id="{7312A5BA-073B-F094-4E12-6E47D903EF6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335289" y="1355729"/>
            <a:ext cx="3730966" cy="3168033"/>
          </a:xfrm>
          <a:prstGeom prst="rect">
            <a:avLst/>
          </a:prstGeom>
          <a:noFill/>
          <a:extLst>
            <a:ext uri="{909E8E84-426E-40DD-AFC4-6F175D3DCCD1}">
              <a14:hiddenFill xmlns:a14="http://schemas.microsoft.com/office/drawing/2010/main">
                <a:solidFill>
                  <a:srgbClr val="FFFFFF"/>
                </a:solidFill>
              </a14:hiddenFill>
            </a:ext>
          </a:extLst>
        </p:spPr>
      </p:pic>
      <p:sp>
        <p:nvSpPr>
          <p:cNvPr id="2" name="Arrow: Right 1">
            <a:extLst>
              <a:ext uri="{FF2B5EF4-FFF2-40B4-BE49-F238E27FC236}">
                <a16:creationId xmlns:a16="http://schemas.microsoft.com/office/drawing/2014/main" id="{633F6A8E-DDB6-4AA3-8367-0D53F46DF928}"/>
              </a:ext>
            </a:extLst>
          </p:cNvPr>
          <p:cNvSpPr/>
          <p:nvPr/>
        </p:nvSpPr>
        <p:spPr>
          <a:xfrm>
            <a:off x="3115581" y="233214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207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What to Write </a:t>
            </a:r>
            <a:r>
              <a:rPr lang="en-US" sz="2000" dirty="0"/>
              <a:t>(example essay question)</a:t>
            </a:r>
          </a:p>
        </p:txBody>
      </p:sp>
      <p:sp>
        <p:nvSpPr>
          <p:cNvPr id="2" name="Content Placeholder 1"/>
          <p:cNvSpPr>
            <a:spLocks noGrp="1"/>
          </p:cNvSpPr>
          <p:nvPr>
            <p:ph idx="1"/>
          </p:nvPr>
        </p:nvSpPr>
        <p:spPr>
          <a:xfrm>
            <a:off x="809998" y="2514600"/>
            <a:ext cx="7524003" cy="5791200"/>
          </a:xfrm>
        </p:spPr>
        <p:txBody>
          <a:bodyPr>
            <a:normAutofit/>
          </a:bodyPr>
          <a:lstStyle/>
          <a:p>
            <a:r>
              <a:rPr lang="en-US" sz="3000" b="1"/>
              <a:t>What do you hope to do for a career and how did you become interested in your major/career?</a:t>
            </a:r>
            <a:r>
              <a:rPr lang="en-US" b="1"/>
              <a:t>	</a:t>
            </a:r>
          </a:p>
          <a:p>
            <a:pPr lvl="1"/>
            <a:r>
              <a:rPr lang="en-US" sz="2300"/>
              <a:t>250 words</a:t>
            </a:r>
            <a:endParaRPr lang="en-US" sz="2300" b="1"/>
          </a:p>
          <a:p>
            <a:pPr marL="457200" lvl="1" indent="0">
              <a:buNone/>
            </a:pPr>
            <a:r>
              <a:rPr lang="en-US" sz="2300" b="1"/>
              <a:t>							</a:t>
            </a:r>
            <a:endParaRPr lang="en-US" sz="2300"/>
          </a:p>
          <a:p>
            <a:pPr marL="365760" lvl="2" indent="0">
              <a:buNone/>
            </a:pPr>
            <a:r>
              <a:rPr lang="en-US" sz="2300" b="1" err="1"/>
              <a:t>Freewrite</a:t>
            </a:r>
            <a:r>
              <a:rPr lang="en-US" sz="2300" b="1"/>
              <a:t>:</a:t>
            </a:r>
            <a:r>
              <a:rPr lang="en-US" sz="2300"/>
              <a:t> Take a few minutes and write at least one memory you have that connects you to your major/career. </a:t>
            </a:r>
          </a:p>
          <a:p>
            <a:pPr marL="0" indent="0">
              <a:buNone/>
            </a:pPr>
            <a:endParaRPr lang="en-US" b="1"/>
          </a:p>
          <a:p>
            <a:pPr marL="0" indent="0">
              <a:buNone/>
            </a:pPr>
            <a:endParaRPr lang="en-US" b="1"/>
          </a:p>
          <a:p>
            <a:pPr marL="411480" lvl="1" indent="0">
              <a:buNone/>
            </a:pPr>
            <a:endParaRPr lang="en-US" sz="2000" b="1"/>
          </a:p>
          <a:p>
            <a:pPr marL="411480" lvl="1" indent="0">
              <a:buNone/>
            </a:pPr>
            <a:endParaRPr lang="en-US" sz="1800"/>
          </a:p>
          <a:p>
            <a:pPr marL="411480" lvl="1" indent="0">
              <a:buNone/>
            </a:pPr>
            <a:endParaRPr lang="en-US" sz="1800"/>
          </a:p>
        </p:txBody>
      </p:sp>
    </p:spTree>
    <p:extLst>
      <p:ext uri="{BB962C8B-B14F-4D97-AF65-F5344CB8AC3E}">
        <p14:creationId xmlns:p14="http://schemas.microsoft.com/office/powerpoint/2010/main" val="771935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What to Write </a:t>
            </a:r>
            <a:r>
              <a:rPr lang="en-US" sz="2000" dirty="0"/>
              <a:t>(example essay question)</a:t>
            </a:r>
          </a:p>
        </p:txBody>
      </p:sp>
      <p:sp>
        <p:nvSpPr>
          <p:cNvPr id="2" name="Content Placeholder 1"/>
          <p:cNvSpPr>
            <a:spLocks noGrp="1"/>
          </p:cNvSpPr>
          <p:nvPr>
            <p:ph idx="1"/>
          </p:nvPr>
        </p:nvSpPr>
        <p:spPr>
          <a:xfrm>
            <a:off x="809997" y="2362200"/>
            <a:ext cx="7524003" cy="4343400"/>
          </a:xfrm>
        </p:spPr>
        <p:txBody>
          <a:bodyPr>
            <a:normAutofit fontScale="92500" lnSpcReduction="20000"/>
          </a:bodyPr>
          <a:lstStyle/>
          <a:p>
            <a:r>
              <a:rPr lang="en-US" sz="2800" b="1"/>
              <a:t>How do your personal strengths, character, and personality fit within the career goals you have chosen?		</a:t>
            </a:r>
          </a:p>
          <a:p>
            <a:pPr lvl="1"/>
            <a:r>
              <a:rPr lang="en-US" sz="2800"/>
              <a:t>250 words </a:t>
            </a:r>
          </a:p>
          <a:p>
            <a:pPr lvl="1">
              <a:buFont typeface="Arial" pitchFamily="34" charset="0"/>
              <a:buChar char="•"/>
            </a:pPr>
            <a:endParaRPr lang="en-US" sz="2800" b="1"/>
          </a:p>
          <a:p>
            <a:pPr marL="411480" lvl="1" indent="0">
              <a:buNone/>
            </a:pPr>
            <a:r>
              <a:rPr lang="en-US" sz="2800" b="1" err="1"/>
              <a:t>Freewrite</a:t>
            </a:r>
            <a:r>
              <a:rPr lang="en-US" sz="2800" b="1"/>
              <a:t>:</a:t>
            </a:r>
            <a:r>
              <a:rPr lang="en-US" sz="2800"/>
              <a:t> Take a few minutes and list a few traits that make you a good fit for your future career and provide examples that demonstrate those traits.</a:t>
            </a:r>
          </a:p>
          <a:p>
            <a:pPr marL="411480" lvl="1" indent="0">
              <a:buNone/>
            </a:pPr>
            <a:endParaRPr lang="en-US" b="1"/>
          </a:p>
          <a:p>
            <a:pPr marL="0" indent="0">
              <a:buNone/>
            </a:pPr>
            <a:r>
              <a:rPr lang="en-US" sz="2200" b="1"/>
              <a:t>	</a:t>
            </a:r>
          </a:p>
          <a:p>
            <a:endParaRPr lang="en-US"/>
          </a:p>
        </p:txBody>
      </p:sp>
    </p:spTree>
    <p:extLst>
      <p:ext uri="{BB962C8B-B14F-4D97-AF65-F5344CB8AC3E}">
        <p14:creationId xmlns:p14="http://schemas.microsoft.com/office/powerpoint/2010/main" val="1664496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What to Write </a:t>
            </a:r>
            <a:r>
              <a:rPr lang="en-US" sz="2000" dirty="0"/>
              <a:t>(example essay question)</a:t>
            </a:r>
          </a:p>
        </p:txBody>
      </p:sp>
      <p:sp>
        <p:nvSpPr>
          <p:cNvPr id="2" name="Content Placeholder 1"/>
          <p:cNvSpPr>
            <a:spLocks noGrp="1"/>
          </p:cNvSpPr>
          <p:nvPr>
            <p:ph idx="1"/>
          </p:nvPr>
        </p:nvSpPr>
        <p:spPr>
          <a:xfrm>
            <a:off x="699245" y="2675067"/>
            <a:ext cx="7745505" cy="4152453"/>
          </a:xfrm>
        </p:spPr>
        <p:txBody>
          <a:bodyPr>
            <a:normAutofit fontScale="92500"/>
          </a:bodyPr>
          <a:lstStyle/>
          <a:p>
            <a:r>
              <a:rPr lang="en-US" sz="2400" b="1" dirty="0"/>
              <a:t>What community service or extra-curricular activities do you participate in and how has that affected your career and life goals?	</a:t>
            </a:r>
          </a:p>
          <a:p>
            <a:pPr lvl="1"/>
            <a:r>
              <a:rPr lang="en-US" sz="2400" dirty="0"/>
              <a:t>250 words</a:t>
            </a:r>
          </a:p>
          <a:p>
            <a:pPr marL="411480" lvl="1" indent="0">
              <a:buNone/>
            </a:pPr>
            <a:endParaRPr lang="en-US" sz="2400" dirty="0"/>
          </a:p>
          <a:p>
            <a:pPr marL="411480" lvl="1" indent="0">
              <a:buNone/>
            </a:pPr>
            <a:r>
              <a:rPr lang="en-US" sz="2400" b="1" dirty="0" err="1"/>
              <a:t>Freewrite</a:t>
            </a:r>
            <a:r>
              <a:rPr lang="en-US" sz="2400" b="1" dirty="0"/>
              <a:t>:</a:t>
            </a:r>
            <a:r>
              <a:rPr lang="en-US" sz="2400" dirty="0"/>
              <a:t> Take a few minutes and jot down a list of community service and/or extra-curricular activities you currently participate in (or have recently) and then briefly note how those activities connect with your future career and/or your future self.</a:t>
            </a:r>
          </a:p>
          <a:p>
            <a:pPr marL="411480" lvl="1" indent="0">
              <a:buNone/>
            </a:pPr>
            <a:endParaRPr lang="en-US" sz="2000" b="1" dirty="0"/>
          </a:p>
          <a:p>
            <a:pPr marL="0" indent="0">
              <a:buNone/>
            </a:pPr>
            <a:endParaRPr lang="en-US" dirty="0"/>
          </a:p>
        </p:txBody>
      </p:sp>
    </p:spTree>
    <p:extLst>
      <p:ext uri="{BB962C8B-B14F-4D97-AF65-F5344CB8AC3E}">
        <p14:creationId xmlns:p14="http://schemas.microsoft.com/office/powerpoint/2010/main" val="2782682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FAC34-0983-1CFE-BC4B-F42922273318}"/>
              </a:ext>
            </a:extLst>
          </p:cNvPr>
          <p:cNvSpPr>
            <a:spLocks noGrp="1"/>
          </p:cNvSpPr>
          <p:nvPr>
            <p:ph type="title"/>
          </p:nvPr>
        </p:nvSpPr>
        <p:spPr/>
        <p:txBody>
          <a:bodyPr/>
          <a:lstStyle/>
          <a:p>
            <a:r>
              <a:rPr lang="en-US" dirty="0"/>
              <a:t>Essay Question </a:t>
            </a:r>
            <a:r>
              <a:rPr lang="en-US" sz="2000" dirty="0"/>
              <a:t>(example essay question)</a:t>
            </a:r>
          </a:p>
        </p:txBody>
      </p:sp>
      <p:sp>
        <p:nvSpPr>
          <p:cNvPr id="3" name="Content Placeholder 2">
            <a:extLst>
              <a:ext uri="{FF2B5EF4-FFF2-40B4-BE49-F238E27FC236}">
                <a16:creationId xmlns:a16="http://schemas.microsoft.com/office/drawing/2014/main" id="{95220B6A-0E48-8095-3259-86D9C64DD752}"/>
              </a:ext>
            </a:extLst>
          </p:cNvPr>
          <p:cNvSpPr>
            <a:spLocks noGrp="1"/>
          </p:cNvSpPr>
          <p:nvPr>
            <p:ph idx="1"/>
          </p:nvPr>
        </p:nvSpPr>
        <p:spPr>
          <a:xfrm>
            <a:off x="76200" y="2514600"/>
            <a:ext cx="9067800" cy="3636510"/>
          </a:xfrm>
        </p:spPr>
        <p:txBody>
          <a:bodyPr>
            <a:noAutofit/>
          </a:bodyPr>
          <a:lstStyle/>
          <a:p>
            <a:r>
              <a:rPr lang="en-US" sz="2400" dirty="0"/>
              <a:t>Select one of the following essay </a:t>
            </a:r>
            <a:r>
              <a:rPr lang="en-US" sz="2400"/>
              <a:t>options (500 </a:t>
            </a:r>
            <a:r>
              <a:rPr lang="en-US" sz="2400" dirty="0"/>
              <a:t>words):</a:t>
            </a:r>
          </a:p>
          <a:p>
            <a:pPr lvl="1"/>
            <a:r>
              <a:rPr lang="en-US" sz="2400" dirty="0"/>
              <a:t>Describe your most meaningful achievements and how they have influenced you.</a:t>
            </a:r>
          </a:p>
          <a:p>
            <a:pPr lvl="1"/>
            <a:r>
              <a:rPr lang="en-US" sz="2400" dirty="0"/>
              <a:t>If you had the authority to change your school/community in a positive way, what specific changes would you make?</a:t>
            </a:r>
          </a:p>
          <a:p>
            <a:pPr lvl="1"/>
            <a:r>
              <a:rPr lang="en-US" sz="2400" dirty="0"/>
              <a:t>What impact do you think education has on your community?</a:t>
            </a:r>
          </a:p>
        </p:txBody>
      </p:sp>
    </p:spTree>
    <p:extLst>
      <p:ext uri="{BB962C8B-B14F-4D97-AF65-F5344CB8AC3E}">
        <p14:creationId xmlns:p14="http://schemas.microsoft.com/office/powerpoint/2010/main" val="2068568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9DBC4B-27BB-1919-EFE0-A875A7DF0282}"/>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3C638B85-72B0-BBB3-9C92-394FBC5E189D}"/>
              </a:ext>
            </a:extLst>
          </p:cNvPr>
          <p:cNvSpPr>
            <a:spLocks noGrp="1"/>
          </p:cNvSpPr>
          <p:nvPr>
            <p:ph type="title"/>
          </p:nvPr>
        </p:nvSpPr>
        <p:spPr/>
        <p:txBody>
          <a:bodyPr/>
          <a:lstStyle/>
          <a:p>
            <a:r>
              <a:rPr lang="en-US"/>
              <a:t>Weaving the Story</a:t>
            </a:r>
          </a:p>
        </p:txBody>
      </p:sp>
      <p:sp>
        <p:nvSpPr>
          <p:cNvPr id="2" name="Content Placeholder 1">
            <a:extLst>
              <a:ext uri="{FF2B5EF4-FFF2-40B4-BE49-F238E27FC236}">
                <a16:creationId xmlns:a16="http://schemas.microsoft.com/office/drawing/2014/main" id="{0EB0CF53-E2C2-8FF8-AAAF-6E75C531C53F}"/>
              </a:ext>
            </a:extLst>
          </p:cNvPr>
          <p:cNvSpPr>
            <a:spLocks noGrp="1"/>
          </p:cNvSpPr>
          <p:nvPr>
            <p:ph idx="1"/>
          </p:nvPr>
        </p:nvSpPr>
        <p:spPr>
          <a:xfrm>
            <a:off x="457198" y="2362200"/>
            <a:ext cx="8229600" cy="4876800"/>
          </a:xfrm>
        </p:spPr>
        <p:txBody>
          <a:bodyPr>
            <a:normAutofit fontScale="70000" lnSpcReduction="20000"/>
          </a:bodyPr>
          <a:lstStyle/>
          <a:p>
            <a:endParaRPr lang="en-US" b="1"/>
          </a:p>
          <a:p>
            <a:endParaRPr lang="en-US" b="1"/>
          </a:p>
          <a:p>
            <a:r>
              <a:rPr lang="en-US" sz="2100" b="1"/>
              <a:t>Paragraph 1</a:t>
            </a:r>
            <a:r>
              <a:rPr lang="en-US" sz="2100"/>
              <a:t>:</a:t>
            </a:r>
          </a:p>
          <a:p>
            <a:pPr lvl="1"/>
            <a:r>
              <a:rPr lang="en-US" sz="2100"/>
              <a:t>Hook (something unique or interesting about you)</a:t>
            </a:r>
          </a:p>
          <a:p>
            <a:pPr lvl="1"/>
            <a:r>
              <a:rPr lang="en-US" sz="2100"/>
              <a:t>Background (where are you from? How many in your family? 1</a:t>
            </a:r>
            <a:r>
              <a:rPr lang="en-US" sz="2100" baseline="30000"/>
              <a:t>st</a:t>
            </a:r>
            <a:r>
              <a:rPr lang="en-US" sz="2100"/>
              <a:t> gen?)</a:t>
            </a:r>
          </a:p>
          <a:p>
            <a:pPr lvl="1"/>
            <a:r>
              <a:rPr lang="en-US" sz="2100"/>
              <a:t>Thesis:</a:t>
            </a:r>
          </a:p>
          <a:p>
            <a:pPr lvl="2"/>
            <a:r>
              <a:rPr lang="en-US" sz="2100" b="1"/>
              <a:t>My most meaningful achievements are_______ and they have influenced me because__________.</a:t>
            </a:r>
          </a:p>
          <a:p>
            <a:pPr lvl="2"/>
            <a:r>
              <a:rPr lang="en-US" sz="2100" b="1"/>
              <a:t>If I could change my school/community in a positive way I would ____________because __________.</a:t>
            </a:r>
          </a:p>
          <a:p>
            <a:pPr lvl="2"/>
            <a:r>
              <a:rPr lang="en-US" sz="2100" b="1"/>
              <a:t>Education impacts my community ______________ because _______________.</a:t>
            </a:r>
          </a:p>
          <a:p>
            <a:r>
              <a:rPr lang="en-US" sz="2100" b="1"/>
              <a:t>Paragraph 2:</a:t>
            </a:r>
          </a:p>
          <a:p>
            <a:pPr lvl="1"/>
            <a:r>
              <a:rPr lang="en-US" sz="2100"/>
              <a:t>Topic sentence</a:t>
            </a:r>
          </a:p>
          <a:p>
            <a:pPr lvl="1"/>
            <a:r>
              <a:rPr lang="en-US" sz="2100"/>
              <a:t>Example to support thesis</a:t>
            </a:r>
          </a:p>
          <a:p>
            <a:pPr lvl="1"/>
            <a:r>
              <a:rPr lang="en-US" sz="2100"/>
              <a:t>Explain example</a:t>
            </a:r>
          </a:p>
          <a:p>
            <a:pPr lvl="1"/>
            <a:r>
              <a:rPr lang="en-US" sz="2100"/>
              <a:t>Transition to next example</a:t>
            </a:r>
          </a:p>
          <a:p>
            <a:pPr lvl="2"/>
            <a:endParaRPr lang="en-US"/>
          </a:p>
          <a:p>
            <a:endParaRPr lang="en-US"/>
          </a:p>
          <a:p>
            <a:endParaRPr lang="en-US"/>
          </a:p>
          <a:p>
            <a:endParaRPr lang="en-US"/>
          </a:p>
          <a:p>
            <a:endParaRPr lang="en-US"/>
          </a:p>
        </p:txBody>
      </p:sp>
    </p:spTree>
    <p:extLst>
      <p:ext uri="{BB962C8B-B14F-4D97-AF65-F5344CB8AC3E}">
        <p14:creationId xmlns:p14="http://schemas.microsoft.com/office/powerpoint/2010/main" val="1759206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Weaving the Story</a:t>
            </a:r>
          </a:p>
        </p:txBody>
      </p:sp>
      <p:sp>
        <p:nvSpPr>
          <p:cNvPr id="2" name="Content Placeholder 1"/>
          <p:cNvSpPr>
            <a:spLocks noGrp="1"/>
          </p:cNvSpPr>
          <p:nvPr>
            <p:ph idx="1"/>
          </p:nvPr>
        </p:nvSpPr>
        <p:spPr>
          <a:xfrm>
            <a:off x="457198" y="2438400"/>
            <a:ext cx="8229600" cy="4876800"/>
          </a:xfrm>
        </p:spPr>
        <p:txBody>
          <a:bodyPr>
            <a:normAutofit fontScale="92500" lnSpcReduction="10000"/>
          </a:bodyPr>
          <a:lstStyle/>
          <a:p>
            <a:endParaRPr lang="en-US" b="1"/>
          </a:p>
          <a:p>
            <a:endParaRPr lang="en-US" b="1"/>
          </a:p>
          <a:p>
            <a:r>
              <a:rPr lang="en-US" sz="2100" b="1"/>
              <a:t>Paragraph 3 (if needed):</a:t>
            </a:r>
          </a:p>
          <a:p>
            <a:pPr lvl="1"/>
            <a:r>
              <a:rPr lang="en-US" sz="2100"/>
              <a:t>Topic sentence</a:t>
            </a:r>
          </a:p>
          <a:p>
            <a:pPr lvl="1"/>
            <a:r>
              <a:rPr lang="en-US" sz="2100"/>
              <a:t>Example to support thesis</a:t>
            </a:r>
          </a:p>
          <a:p>
            <a:pPr lvl="1"/>
            <a:r>
              <a:rPr lang="en-US" sz="2100"/>
              <a:t>Explain example</a:t>
            </a:r>
          </a:p>
          <a:p>
            <a:pPr lvl="1"/>
            <a:r>
              <a:rPr lang="en-US" sz="2100"/>
              <a:t>Transition to next example</a:t>
            </a:r>
          </a:p>
          <a:p>
            <a:r>
              <a:rPr lang="en-US" sz="2100" b="1"/>
              <a:t>Paragraph 4:</a:t>
            </a:r>
          </a:p>
          <a:p>
            <a:pPr lvl="1"/>
            <a:r>
              <a:rPr lang="en-US" sz="2100"/>
              <a:t>Explain why this is significant to you </a:t>
            </a:r>
          </a:p>
          <a:p>
            <a:pPr lvl="1"/>
            <a:r>
              <a:rPr lang="en-US" sz="2100"/>
              <a:t>Explain how the scholarship/education will help you:</a:t>
            </a:r>
          </a:p>
          <a:p>
            <a:pPr lvl="2"/>
            <a:r>
              <a:rPr lang="en-US" sz="2100"/>
              <a:t>Create more meaningful experiences</a:t>
            </a:r>
          </a:p>
          <a:p>
            <a:pPr lvl="2"/>
            <a:r>
              <a:rPr lang="en-US" sz="2100"/>
              <a:t>Impact your school/community in a positive way</a:t>
            </a:r>
          </a:p>
          <a:p>
            <a:pPr lvl="2"/>
            <a:endParaRPr lang="en-US"/>
          </a:p>
          <a:p>
            <a:endParaRPr lang="en-US"/>
          </a:p>
          <a:p>
            <a:endParaRPr lang="en-US"/>
          </a:p>
          <a:p>
            <a:endParaRPr lang="en-US"/>
          </a:p>
          <a:p>
            <a:endParaRPr lang="en-US"/>
          </a:p>
        </p:txBody>
      </p:sp>
    </p:spTree>
    <p:extLst>
      <p:ext uri="{BB962C8B-B14F-4D97-AF65-F5344CB8AC3E}">
        <p14:creationId xmlns:p14="http://schemas.microsoft.com/office/powerpoint/2010/main" val="19497859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12</TotalTime>
  <Words>539</Words>
  <Application>Microsoft Office PowerPoint</Application>
  <PresentationFormat>On-screen Show (4:3)</PresentationFormat>
  <Paragraphs>80</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Century Gothic</vt:lpstr>
      <vt:lpstr>Trebuchet MS</vt:lpstr>
      <vt:lpstr>Wingdings</vt:lpstr>
      <vt:lpstr>Wingdings 2</vt:lpstr>
      <vt:lpstr>Quotable</vt:lpstr>
      <vt:lpstr>Winning Hearts, Minds, &amp; Scholarships: Telling your story</vt:lpstr>
      <vt:lpstr>Before you Write</vt:lpstr>
      <vt:lpstr>PowerPoint Presentation</vt:lpstr>
      <vt:lpstr>What to Write (example essay question)</vt:lpstr>
      <vt:lpstr>What to Write (example essay question)</vt:lpstr>
      <vt:lpstr>What to Write (example essay question)</vt:lpstr>
      <vt:lpstr>Essay Question (example essay question)</vt:lpstr>
      <vt:lpstr>Weaving the Story</vt:lpstr>
      <vt:lpstr>Weaving the Story</vt:lpstr>
      <vt:lpstr>Review &amp; Revise</vt:lpstr>
      <vt:lpstr>Submit with Confidence!</vt:lpstr>
      <vt:lpstr>Questions?</vt:lpstr>
    </vt:vector>
  </TitlesOfParts>
  <Company>Arizona Western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Winning Hearts, Minds, &amp; Scholarships: Telling your story</dc:title>
  <dc:creator>AWC User</dc:creator>
  <cp:lastModifiedBy>Jennifer Harper-Cofske</cp:lastModifiedBy>
  <cp:revision>12</cp:revision>
  <dcterms:created xsi:type="dcterms:W3CDTF">2013-01-22T15:41:31Z</dcterms:created>
  <dcterms:modified xsi:type="dcterms:W3CDTF">2025-01-28T16:44:52Z</dcterms:modified>
</cp:coreProperties>
</file>